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3" r:id="rId7"/>
    <p:sldId id="261" r:id="rId8"/>
    <p:sldId id="262" r:id="rId9"/>
    <p:sldId id="264" r:id="rId10"/>
    <p:sldId id="269" r:id="rId11"/>
    <p:sldId id="267" r:id="rId12"/>
    <p:sldId id="268" r:id="rId13"/>
    <p:sldId id="270" r:id="rId14"/>
    <p:sldId id="265" r:id="rId15"/>
    <p:sldId id="266" r:id="rId16"/>
    <p:sldId id="271" r:id="rId17"/>
    <p:sldId id="273" r:id="rId18"/>
    <p:sldId id="275"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543834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1pPr>
            <a:lvl2pPr marR="0" lvl="1"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2pPr>
            <a:lvl3pPr marR="0" lvl="2"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3pPr>
            <a:lvl4pPr marR="0" lvl="3"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4pPr>
            <a:lvl5pPr marR="0" lvl="4"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5pPr>
            <a:lvl6pPr marR="0" lvl="5"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6pPr>
            <a:lvl7pPr marR="0" lvl="6"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7pPr>
            <a:lvl8pPr marR="0" lvl="7"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8pPr>
            <a:lvl9pPr marR="0" lvl="8" algn="l" rtl="0">
              <a:lnSpc>
                <a:spcPct val="90000"/>
              </a:lnSpc>
              <a:spcBef>
                <a:spcPts val="0"/>
              </a:spcBef>
              <a:spcAft>
                <a:spcPts val="0"/>
              </a:spcAft>
              <a:buSzPts val="1400"/>
              <a:buNone/>
              <a:defRPr sz="4400" b="0" i="0" u="none" strike="noStrike" cap="none">
                <a:solidFill>
                  <a:schemeClr val="dk1"/>
                </a:solidFill>
                <a:latin typeface="Cambria"/>
                <a:ea typeface="Cambria"/>
                <a:cs typeface="Cambria"/>
                <a:sym typeface="Cambria"/>
              </a:defRPr>
            </a:lvl9pPr>
          </a:lstStyle>
          <a:p>
            <a:endParaRPr/>
          </a:p>
        </p:txBody>
      </p:sp>
      <p:sp>
        <p:nvSpPr>
          <p:cNvPr id="39" name="Google Shape;39;p6"/>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mbria"/>
                <a:ea typeface="Cambria"/>
                <a:cs typeface="Cambria"/>
                <a:sym typeface="Cambria"/>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mbria"/>
                <a:ea typeface="Cambria"/>
                <a:cs typeface="Cambria"/>
                <a:sym typeface="Cambria"/>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mbria"/>
                <a:ea typeface="Cambria"/>
                <a:cs typeface="Cambria"/>
                <a:sym typeface="Cambria"/>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9pPr>
          </a:lstStyle>
          <a:p>
            <a:endParaRPr/>
          </a:p>
        </p:txBody>
      </p:sp>
      <p:sp>
        <p:nvSpPr>
          <p:cNvPr id="40" name="Google Shape;40;p6"/>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t"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t"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1pPr>
            <a:lvl2pPr marL="0" marR="0" lvl="1"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2pPr>
            <a:lvl3pPr marL="0" marR="0" lvl="2"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3pPr>
            <a:lvl4pPr marL="0" marR="0" lvl="3"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4pPr>
            <a:lvl5pPr marL="0" marR="0" lvl="4"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5pPr>
            <a:lvl6pPr marL="0" marR="0" lvl="5"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6pPr>
            <a:lvl7pPr marL="0" marR="0" lvl="6"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7pPr>
            <a:lvl8pPr marL="0" marR="0" lvl="7"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8pPr>
            <a:lvl9pPr marL="0" marR="0" lvl="8" indent="0" algn="l" rtl="0">
              <a:lnSpc>
                <a:spcPct val="100000"/>
              </a:lnSpc>
              <a:spcBef>
                <a:spcPts val="0"/>
              </a:spcBef>
              <a:spcAft>
                <a:spcPts val="0"/>
              </a:spcAft>
              <a:buClr>
                <a:schemeClr val="dk1"/>
              </a:buClr>
              <a:buSzPts val="1800"/>
              <a:buFont typeface="Calibri"/>
              <a:buNone/>
              <a:defRPr sz="1800" b="0" i="0" u="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5258795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Custom Layout">
  <p:cSld name="3_Custom Layout">
    <p:spTree>
      <p:nvGrpSpPr>
        <p:cNvPr id="1" name="Shape 13"/>
        <p:cNvGrpSpPr/>
        <p:nvPr/>
      </p:nvGrpSpPr>
      <p:grpSpPr>
        <a:xfrm>
          <a:off x="0" y="0"/>
          <a:ext cx="0" cy="0"/>
          <a:chOff x="0" y="0"/>
          <a:chExt cx="0" cy="0"/>
        </a:xfrm>
      </p:grpSpPr>
      <p:sp>
        <p:nvSpPr>
          <p:cNvPr id="14" name="Google Shape;1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extLst>
      <p:ext uri="{BB962C8B-B14F-4D97-AF65-F5344CB8AC3E}">
        <p14:creationId xmlns:p14="http://schemas.microsoft.com/office/powerpoint/2010/main" val="3622537520"/>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p:nvPr/>
        </p:nvSpPr>
        <p:spPr>
          <a:xfrm>
            <a:off x="0" y="0"/>
            <a:ext cx="12192000" cy="6858000"/>
          </a:xfrm>
          <a:prstGeom prst="rect">
            <a:avLst/>
          </a:prstGeom>
          <a:blipFill rotWithShape="1">
            <a:blip r:embed="rId4">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Lst>
  <p:transition spd="med">
    <p:pull/>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5146" y="1117602"/>
            <a:ext cx="10515600" cy="3583708"/>
          </a:xfrm>
        </p:spPr>
        <p:txBody>
          <a:bodyPr/>
          <a:lstStyle/>
          <a:p>
            <a:endParaRPr lang="en-US" dirty="0"/>
          </a:p>
          <a:p>
            <a:pPr marL="50800" indent="0">
              <a:buNone/>
            </a:pPr>
            <a:endParaRPr lang="en-US" sz="4800" dirty="0"/>
          </a:p>
        </p:txBody>
      </p:sp>
      <p:sp>
        <p:nvSpPr>
          <p:cNvPr id="2" name="Rectangle 1"/>
          <p:cNvSpPr/>
          <p:nvPr/>
        </p:nvSpPr>
        <p:spPr>
          <a:xfrm>
            <a:off x="1013552" y="1588997"/>
            <a:ext cx="9155016" cy="4339650"/>
          </a:xfrm>
          <a:prstGeom prst="rect">
            <a:avLst/>
          </a:prstGeom>
        </p:spPr>
        <p:txBody>
          <a:bodyPr wrap="square">
            <a:spAutoFit/>
          </a:bodyPr>
          <a:lstStyle/>
          <a:p>
            <a:pPr algn="ctr"/>
            <a:r>
              <a:rPr lang="en-US" sz="2800" b="1" dirty="0">
                <a:solidFill>
                  <a:srgbClr val="0070C0"/>
                </a:solidFill>
                <a:latin typeface="Times New Roman" panose="02020603050405020304" charset="0"/>
                <a:cs typeface="Times New Roman" panose="02020603050405020304" charset="0"/>
              </a:rPr>
              <a:t>RETOOLING OF SENIOR SCHOOL TEACHERS ON COMPETENCY BASED CURRICULUM (CBC) AND COMPETENCY BASED ASSESSMENT (CBA)</a:t>
            </a:r>
          </a:p>
          <a:p>
            <a:pPr algn="ctr"/>
            <a:br>
              <a:rPr lang="en-US" sz="2800" b="1" dirty="0">
                <a:latin typeface="Times New Roman" panose="02020603050405020304" charset="0"/>
                <a:cs typeface="Times New Roman" panose="02020603050405020304" charset="0"/>
              </a:rPr>
            </a:br>
            <a:r>
              <a:rPr lang="en-US" sz="4400" b="1" dirty="0">
                <a:solidFill>
                  <a:srgbClr val="C00000"/>
                </a:solidFill>
                <a:latin typeface="Agency FB" panose="020B0503020202020204" pitchFamily="34" charset="0"/>
              </a:rPr>
              <a:t>Learner Support Programmes</a:t>
            </a:r>
          </a:p>
          <a:p>
            <a:pPr algn="ctr"/>
            <a:endParaRPr lang="en-US" sz="4000" b="1" dirty="0">
              <a:solidFill>
                <a:srgbClr val="00B050"/>
              </a:solidFill>
              <a:latin typeface="Agency FB" panose="020B0503020202020204" pitchFamily="34" charset="0"/>
            </a:endParaRPr>
          </a:p>
          <a:p>
            <a:pPr algn="ctr"/>
            <a:endParaRPr lang="en-US" sz="4000" b="1" dirty="0">
              <a:solidFill>
                <a:srgbClr val="00B050"/>
              </a:solidFill>
              <a:latin typeface="Agency FB" panose="020B0503020202020204" pitchFamily="34" charset="0"/>
            </a:endParaRPr>
          </a:p>
          <a:p>
            <a:pPr algn="ctr"/>
            <a:r>
              <a:rPr lang="en-US" sz="4000" b="1" dirty="0">
                <a:solidFill>
                  <a:schemeClr val="tx1"/>
                </a:solidFill>
                <a:latin typeface="Agency FB" panose="020B0503020202020204" pitchFamily="34" charset="0"/>
              </a:rPr>
              <a:t>August,2025</a:t>
            </a:r>
          </a:p>
        </p:txBody>
      </p:sp>
    </p:spTree>
    <p:extLst>
      <p:ext uri="{BB962C8B-B14F-4D97-AF65-F5344CB8AC3E}">
        <p14:creationId xmlns:p14="http://schemas.microsoft.com/office/powerpoint/2010/main" val="300454246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661930" y="958467"/>
            <a:ext cx="10515600" cy="4351200"/>
          </a:xfrm>
        </p:spPr>
        <p:txBody>
          <a:bodyPr/>
          <a:lstStyle/>
          <a:p>
            <a:pPr marL="50800" indent="0">
              <a:buNone/>
            </a:pPr>
            <a:r>
              <a:rPr lang="en-US" b="1" dirty="0"/>
              <a:t>Parental Empowerment and Engagement (PE&amp;E)</a:t>
            </a:r>
          </a:p>
          <a:p>
            <a:pPr marL="50800" indent="0">
              <a:buNone/>
            </a:pPr>
            <a:r>
              <a:rPr lang="en-US" b="1" dirty="0"/>
              <a:t>Activity:</a:t>
            </a:r>
          </a:p>
          <a:p>
            <a:pPr marL="50800" indent="0">
              <a:buNone/>
            </a:pPr>
            <a:r>
              <a:rPr lang="en-US" dirty="0"/>
              <a:t>In groups:</a:t>
            </a:r>
          </a:p>
          <a:p>
            <a:pPr marL="565150" indent="-514350">
              <a:buAutoNum type="arabicPeriod"/>
            </a:pPr>
            <a:r>
              <a:rPr lang="en-US" dirty="0"/>
              <a:t>Discuss the meaning  of Parental </a:t>
            </a:r>
            <a:r>
              <a:rPr lang="en-US" b="1" dirty="0"/>
              <a:t>Empowerment</a:t>
            </a:r>
            <a:r>
              <a:rPr lang="en-US" dirty="0"/>
              <a:t> and Parental </a:t>
            </a:r>
            <a:r>
              <a:rPr lang="en-US" b="1" dirty="0"/>
              <a:t>Engagement</a:t>
            </a:r>
          </a:p>
          <a:p>
            <a:pPr marL="565150" indent="-514350">
              <a:buAutoNum type="arabicPeriod"/>
            </a:pPr>
            <a:r>
              <a:rPr lang="en-US" dirty="0"/>
              <a:t>Based on your school context, outline strategies/ways for empowering  and engaging parents in their children’s learning</a:t>
            </a:r>
          </a:p>
          <a:p>
            <a:pPr marL="565150" indent="-514350">
              <a:buAutoNum type="arabicPeriod"/>
            </a:pPr>
            <a:r>
              <a:rPr lang="en-US" dirty="0"/>
              <a:t>Explain benefits of </a:t>
            </a:r>
            <a:r>
              <a:rPr lang="en-US" b="1" dirty="0"/>
              <a:t>empowering</a:t>
            </a:r>
            <a:r>
              <a:rPr lang="en-US" dirty="0"/>
              <a:t> and </a:t>
            </a:r>
            <a:r>
              <a:rPr lang="en-US" b="1" dirty="0"/>
              <a:t>engaging</a:t>
            </a:r>
            <a:r>
              <a:rPr lang="en-US" dirty="0"/>
              <a:t> parents to learners at Senior School </a:t>
            </a:r>
          </a:p>
          <a:p>
            <a:pPr marL="565150" indent="-514350">
              <a:buAutoNum type="arabicPeriod"/>
            </a:pPr>
            <a:endParaRPr lang="en-US" dirty="0"/>
          </a:p>
          <a:p>
            <a:endParaRPr lang="en-US" dirty="0"/>
          </a:p>
          <a:p>
            <a:endParaRPr lang="en-US" dirty="0"/>
          </a:p>
        </p:txBody>
      </p:sp>
    </p:spTree>
    <p:extLst>
      <p:ext uri="{BB962C8B-B14F-4D97-AF65-F5344CB8AC3E}">
        <p14:creationId xmlns:p14="http://schemas.microsoft.com/office/powerpoint/2010/main" val="286973226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947" y="0"/>
            <a:ext cx="10515600" cy="571309"/>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672946" y="1021393"/>
            <a:ext cx="10707477" cy="4762462"/>
          </a:xfrm>
        </p:spPr>
        <p:txBody>
          <a:bodyPr/>
          <a:lstStyle/>
          <a:p>
            <a:pPr marL="50800" indent="0">
              <a:buNone/>
            </a:pPr>
            <a:r>
              <a:rPr lang="en-GB" b="1" dirty="0"/>
              <a:t>Parental Empowerment and Engagement (PE&amp;E)</a:t>
            </a:r>
          </a:p>
          <a:p>
            <a:r>
              <a:rPr lang="en-GB" dirty="0"/>
              <a:t>PE&amp;E has two pillars namely </a:t>
            </a:r>
            <a:r>
              <a:rPr lang="en-GB" b="1" dirty="0"/>
              <a:t>Empowerment</a:t>
            </a:r>
            <a:r>
              <a:rPr lang="en-GB" dirty="0"/>
              <a:t> and </a:t>
            </a:r>
            <a:r>
              <a:rPr lang="en-GB" b="1" dirty="0"/>
              <a:t>Engagement. </a:t>
            </a:r>
          </a:p>
          <a:p>
            <a:endParaRPr lang="en-GB" b="1" dirty="0"/>
          </a:p>
          <a:p>
            <a:r>
              <a:rPr lang="en-GB" b="1" dirty="0"/>
              <a:t>Parental empowerment </a:t>
            </a:r>
            <a:r>
              <a:rPr lang="en-GB" dirty="0"/>
              <a:t>is a process of equipping parents with knowledge, skills, attitudes and practices for holistic learning for their children</a:t>
            </a:r>
          </a:p>
          <a:p>
            <a:endParaRPr lang="en-GB" dirty="0"/>
          </a:p>
          <a:p>
            <a:r>
              <a:rPr lang="en-US" b="1" dirty="0"/>
              <a:t>Parental Engagement </a:t>
            </a:r>
            <a:r>
              <a:rPr lang="en-US" dirty="0"/>
              <a:t>is the active participation of parents in their children’s learning and holistic development in collaboration with teachers and other stakeholders. </a:t>
            </a:r>
            <a:endParaRPr lang="en-GB" dirty="0"/>
          </a:p>
          <a:p>
            <a:pPr marL="50800" indent="0">
              <a:buNone/>
            </a:pPr>
            <a:endParaRPr lang="en-US" dirty="0"/>
          </a:p>
        </p:txBody>
      </p:sp>
    </p:spTree>
    <p:extLst>
      <p:ext uri="{BB962C8B-B14F-4D97-AF65-F5344CB8AC3E}">
        <p14:creationId xmlns:p14="http://schemas.microsoft.com/office/powerpoint/2010/main" val="68543617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1737"/>
            <a:ext cx="10515600" cy="52724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1054444"/>
            <a:ext cx="10515600" cy="4351200"/>
          </a:xfrm>
        </p:spPr>
        <p:txBody>
          <a:bodyPr/>
          <a:lstStyle/>
          <a:p>
            <a:pPr marL="50800" indent="0">
              <a:buNone/>
            </a:pPr>
            <a:r>
              <a:rPr lang="en-GB" b="1" dirty="0"/>
              <a:t>Parental Empowerment</a:t>
            </a:r>
          </a:p>
          <a:p>
            <a:r>
              <a:rPr lang="en-GB" dirty="0"/>
              <a:t>Some areas for parental Empowerment: </a:t>
            </a:r>
          </a:p>
          <a:p>
            <a:pPr lvl="1"/>
            <a:r>
              <a:rPr lang="en-GB" sz="2800" dirty="0"/>
              <a:t>Learning both at home and school,</a:t>
            </a:r>
          </a:p>
          <a:p>
            <a:pPr lvl="1"/>
            <a:r>
              <a:rPr lang="en-GB" sz="2800" dirty="0"/>
              <a:t> Growth and development,</a:t>
            </a:r>
          </a:p>
          <a:p>
            <a:pPr lvl="1"/>
            <a:r>
              <a:rPr lang="en-GB" sz="2800" dirty="0"/>
              <a:t> Career identification and development,</a:t>
            </a:r>
          </a:p>
          <a:p>
            <a:pPr lvl="1"/>
            <a:r>
              <a:rPr lang="en-GB" sz="2800" dirty="0"/>
              <a:t> Behaviour and character formation among other aspects.</a:t>
            </a:r>
          </a:p>
          <a:p>
            <a:pPr marL="533400" lvl="1" indent="0">
              <a:buNone/>
            </a:pPr>
            <a:endParaRPr lang="en-GB" sz="2800" dirty="0"/>
          </a:p>
          <a:p>
            <a:r>
              <a:rPr lang="en-GB" dirty="0"/>
              <a:t>Schools should provide opportunities for empowering parents such as education days, class meetings, Annual General Meetings among other avenues.</a:t>
            </a:r>
            <a:endParaRPr lang="en-US" dirty="0"/>
          </a:p>
          <a:p>
            <a:endParaRPr lang="en-US" dirty="0"/>
          </a:p>
        </p:txBody>
      </p:sp>
    </p:spTree>
    <p:extLst>
      <p:ext uri="{BB962C8B-B14F-4D97-AF65-F5344CB8AC3E}">
        <p14:creationId xmlns:p14="http://schemas.microsoft.com/office/powerpoint/2010/main" val="53708690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889"/>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717015" y="900208"/>
            <a:ext cx="10515600" cy="4795512"/>
          </a:xfrm>
        </p:spPr>
        <p:txBody>
          <a:bodyPr/>
          <a:lstStyle/>
          <a:p>
            <a:pPr marL="50800" indent="0">
              <a:buNone/>
            </a:pPr>
            <a:r>
              <a:rPr lang="en-GB" b="1" dirty="0"/>
              <a:t>Parental Engagement</a:t>
            </a:r>
          </a:p>
          <a:p>
            <a:pPr marL="50800" indent="0">
              <a:buNone/>
            </a:pPr>
            <a:r>
              <a:rPr lang="en-GB" b="1" dirty="0"/>
              <a:t>Strategies for Parental Empowerment</a:t>
            </a:r>
          </a:p>
          <a:p>
            <a:pPr algn="just"/>
            <a:r>
              <a:rPr lang="en-GB" dirty="0"/>
              <a:t>Effective communication </a:t>
            </a:r>
            <a:r>
              <a:rPr lang="en-US" dirty="0"/>
              <a:t>Timely and clear communication is critical for effective Parental engagement in learning</a:t>
            </a:r>
          </a:p>
          <a:p>
            <a:pPr algn="just"/>
            <a:r>
              <a:rPr lang="en-US" dirty="0"/>
              <a:t>Consider the contexts of parents and community  e. g rural, urban </a:t>
            </a:r>
            <a:r>
              <a:rPr lang="en-US" dirty="0" err="1"/>
              <a:t>etc</a:t>
            </a:r>
            <a:endParaRPr lang="en-US" dirty="0"/>
          </a:p>
          <a:p>
            <a:pPr algn="just"/>
            <a:r>
              <a:rPr lang="en-GB" dirty="0"/>
              <a:t>Involve parents decision making on the learning process and activities </a:t>
            </a:r>
          </a:p>
          <a:p>
            <a:pPr marL="50800" indent="0" algn="just">
              <a:buNone/>
            </a:pPr>
            <a:r>
              <a:rPr lang="en-GB" dirty="0"/>
              <a:t>NB: Senior schools should provide opportunities to effectively involve parents in their children’s learning</a:t>
            </a:r>
            <a:endParaRPr lang="en-US" dirty="0"/>
          </a:p>
        </p:txBody>
      </p:sp>
    </p:spTree>
    <p:extLst>
      <p:ext uri="{BB962C8B-B14F-4D97-AF65-F5344CB8AC3E}">
        <p14:creationId xmlns:p14="http://schemas.microsoft.com/office/powerpoint/2010/main" val="350525741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21" y="155805"/>
            <a:ext cx="10515600" cy="593342"/>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933258"/>
            <a:ext cx="10515600" cy="5103985"/>
          </a:xfrm>
        </p:spPr>
        <p:txBody>
          <a:bodyPr/>
          <a:lstStyle/>
          <a:p>
            <a:pPr marL="50800" indent="0" algn="just">
              <a:buNone/>
            </a:pPr>
            <a:r>
              <a:rPr lang="en-US" b="1" dirty="0"/>
              <a:t>Learners' Open Forums:</a:t>
            </a:r>
            <a:r>
              <a:rPr lang="en-US" dirty="0"/>
              <a:t> </a:t>
            </a:r>
          </a:p>
          <a:p>
            <a:pPr algn="just"/>
            <a:r>
              <a:rPr lang="en-US" dirty="0"/>
              <a:t>These are opportunities for open dialogue to encourage learners  voice their opinions on issues that directly impact their educational experience. </a:t>
            </a:r>
          </a:p>
          <a:p>
            <a:pPr algn="just"/>
            <a:r>
              <a:rPr lang="en-US" dirty="0"/>
              <a:t>They can be facilitated through open forums, suggestion platforms, and other inclusive communication channels that encourage learners to feel heard and valued.</a:t>
            </a:r>
          </a:p>
          <a:p>
            <a:pPr algn="just"/>
            <a:r>
              <a:rPr lang="en-US" dirty="0"/>
              <a:t>They foster a sense of belonging and promote effective participation and engagement among learners</a:t>
            </a:r>
          </a:p>
          <a:p>
            <a:pPr marL="1308100" lvl="2" indent="-342900" algn="just"/>
            <a:r>
              <a:rPr lang="en-US" sz="2800" b="1" dirty="0"/>
              <a:t>Task:</a:t>
            </a:r>
            <a:r>
              <a:rPr lang="en-US" sz="2800" dirty="0"/>
              <a:t> In groups discuss  and share how your school facilitates </a:t>
            </a:r>
            <a:r>
              <a:rPr lang="en-US" sz="2800" b="1" dirty="0"/>
              <a:t>Learners' Open Forums</a:t>
            </a:r>
            <a:endParaRPr lang="en-US" sz="2800" dirty="0"/>
          </a:p>
        </p:txBody>
      </p:sp>
    </p:spTree>
    <p:extLst>
      <p:ext uri="{BB962C8B-B14F-4D97-AF65-F5344CB8AC3E}">
        <p14:creationId xmlns:p14="http://schemas.microsoft.com/office/powerpoint/2010/main" val="255396162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973"/>
            <a:ext cx="10515600" cy="549275"/>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838200" y="1142579"/>
            <a:ext cx="10515600" cy="4351200"/>
          </a:xfrm>
        </p:spPr>
        <p:txBody>
          <a:bodyPr/>
          <a:lstStyle/>
          <a:p>
            <a:pPr marL="50800" indent="0">
              <a:buNone/>
            </a:pPr>
            <a:r>
              <a:rPr lang="en-US" b="1" dirty="0"/>
              <a:t>Student leadership</a:t>
            </a:r>
            <a:r>
              <a:rPr lang="en-US" dirty="0"/>
              <a:t>: </a:t>
            </a:r>
          </a:p>
          <a:p>
            <a:pPr marL="50800" indent="0">
              <a:buNone/>
            </a:pPr>
            <a:r>
              <a:rPr lang="en-US" b="1" dirty="0"/>
              <a:t>Activity:</a:t>
            </a:r>
          </a:p>
          <a:p>
            <a:r>
              <a:rPr lang="en-US" dirty="0"/>
              <a:t>In groups, discuss the importance of encouraging learners to elect and participate in student leadership and present your work</a:t>
            </a:r>
          </a:p>
          <a:p>
            <a:endParaRPr lang="en-US" dirty="0"/>
          </a:p>
          <a:p>
            <a:pPr marL="50800" indent="0">
              <a:buNone/>
            </a:pPr>
            <a:r>
              <a:rPr lang="en-US" b="1" dirty="0"/>
              <a:t>Note: </a:t>
            </a:r>
            <a:r>
              <a:rPr lang="en-US" dirty="0"/>
              <a:t>At Senior School, there should be a well-structured and transparent process for the election of the student council to ensure effective representation in school governance</a:t>
            </a:r>
          </a:p>
        </p:txBody>
      </p:sp>
    </p:spTree>
    <p:extLst>
      <p:ext uri="{BB962C8B-B14F-4D97-AF65-F5344CB8AC3E}">
        <p14:creationId xmlns:p14="http://schemas.microsoft.com/office/powerpoint/2010/main" val="1355644731"/>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90"/>
            <a:ext cx="10515600" cy="659444"/>
          </a:xfrm>
        </p:spPr>
        <p:txBody>
          <a:bodyPr/>
          <a:lstStyle/>
          <a:p>
            <a:r>
              <a:rPr lang="en-US" dirty="0"/>
              <a:t>                       </a:t>
            </a:r>
            <a:r>
              <a:rPr lang="en-US" b="1" dirty="0"/>
              <a:t>Activity</a:t>
            </a:r>
          </a:p>
        </p:txBody>
      </p:sp>
      <p:sp>
        <p:nvSpPr>
          <p:cNvPr id="3" name="Text Placeholder 2"/>
          <p:cNvSpPr>
            <a:spLocks noGrp="1"/>
          </p:cNvSpPr>
          <p:nvPr>
            <p:ph type="body" idx="1"/>
          </p:nvPr>
        </p:nvSpPr>
        <p:spPr>
          <a:xfrm>
            <a:off x="838200" y="834107"/>
            <a:ext cx="10515600" cy="5148051"/>
          </a:xfrm>
        </p:spPr>
        <p:txBody>
          <a:bodyPr/>
          <a:lstStyle/>
          <a:p>
            <a:pPr marL="565150" indent="-514350">
              <a:buAutoNum type="arabicPeriod"/>
            </a:pPr>
            <a:r>
              <a:rPr lang="en-US" dirty="0"/>
              <a:t>Organise participants in groups. Each group to represent one LSP</a:t>
            </a:r>
          </a:p>
          <a:p>
            <a:pPr marL="565150" indent="-514350">
              <a:buAutoNum type="arabicPeriod"/>
            </a:pPr>
            <a:r>
              <a:rPr lang="en-US" dirty="0"/>
              <a:t>Ask participants to do the following:</a:t>
            </a:r>
          </a:p>
          <a:p>
            <a:pPr marL="565150" indent="-514350">
              <a:buAutoNum type="arabicPeriod"/>
            </a:pPr>
            <a:endParaRPr lang="en-US" dirty="0"/>
          </a:p>
          <a:p>
            <a:pPr marL="1022350" lvl="1" indent="-514350">
              <a:buAutoNum type="alphaLcParenR"/>
            </a:pPr>
            <a:r>
              <a:rPr lang="en-US" sz="2800" dirty="0"/>
              <a:t>Develop school based strategies for effective implementation of the LSP</a:t>
            </a:r>
          </a:p>
          <a:p>
            <a:pPr marL="1022350" lvl="1" indent="-514350">
              <a:buAutoNum type="alphaLcParenR"/>
            </a:pPr>
            <a:r>
              <a:rPr lang="en-US" sz="2800" dirty="0"/>
              <a:t>Discuss the benefits of the LSP in supporting learners achievement of their learning outcomes</a:t>
            </a:r>
          </a:p>
          <a:p>
            <a:pPr marL="1022350" lvl="1" indent="-514350">
              <a:buAutoNum type="alphaLcParenR"/>
            </a:pPr>
            <a:r>
              <a:rPr lang="en-US" sz="2800" dirty="0"/>
              <a:t>Write your work on a flip chart, mount on the wall and do a gallery walk</a:t>
            </a:r>
          </a:p>
          <a:p>
            <a:pPr marL="1022350" lvl="1" indent="-514350">
              <a:buAutoNum type="alphaLcParenR"/>
            </a:pPr>
            <a:r>
              <a:rPr lang="en-US" sz="2800" dirty="0"/>
              <a:t> Critique each group’s work</a:t>
            </a:r>
          </a:p>
        </p:txBody>
      </p:sp>
    </p:spTree>
    <p:extLst>
      <p:ext uri="{BB962C8B-B14F-4D97-AF65-F5344CB8AC3E}">
        <p14:creationId xmlns:p14="http://schemas.microsoft.com/office/powerpoint/2010/main" val="2623390655"/>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340" y="182245"/>
            <a:ext cx="10515600" cy="503555"/>
          </a:xfrm>
        </p:spPr>
        <p:txBody>
          <a:bodyPr/>
          <a:lstStyle/>
          <a:p>
            <a:pPr algn="ctr"/>
            <a:r>
              <a:rPr lang="en-US" sz="4800" b="1" dirty="0"/>
              <a:t>Parting Shot</a:t>
            </a:r>
          </a:p>
        </p:txBody>
      </p:sp>
      <p:sp>
        <p:nvSpPr>
          <p:cNvPr id="3" name="Text Placeholder 2"/>
          <p:cNvSpPr>
            <a:spLocks noGrp="1"/>
          </p:cNvSpPr>
          <p:nvPr>
            <p:ph type="body" idx="1"/>
          </p:nvPr>
        </p:nvSpPr>
        <p:spPr>
          <a:xfrm>
            <a:off x="947451" y="1379855"/>
            <a:ext cx="9959248" cy="4351200"/>
          </a:xfrm>
          <a:solidFill>
            <a:schemeClr val="accent2">
              <a:lumMod val="20000"/>
              <a:lumOff val="80000"/>
            </a:schemeClr>
          </a:solidFill>
        </p:spPr>
        <p:txBody>
          <a:bodyPr/>
          <a:lstStyle/>
          <a:p>
            <a:pPr marL="50800" lvl="0" indent="0">
              <a:buNone/>
            </a:pP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QUALITY EDUCATION SHOULD NOT ONLY </a:t>
            </a:r>
            <a:r>
              <a:rPr lang="en-US" sz="5400" dirty="0">
                <a:solidFill>
                  <a:srgbClr val="013DDC"/>
                </a:solidFill>
                <a:latin typeface="Berlin Sans FB Demi" panose="020E0802020502020306" pitchFamily="34" charset="0"/>
                <a:ea typeface="Tahoma" panose="020B0604030504040204" pitchFamily="34" charset="0"/>
                <a:cs typeface="Tahoma" panose="020B0604030504040204" pitchFamily="34" charset="0"/>
              </a:rPr>
              <a:t>INFORM</a:t>
            </a: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 THE LEARNER BUT ALSO FOCUS ON  </a:t>
            </a:r>
            <a:r>
              <a:rPr lang="en-US" sz="5400" dirty="0">
                <a:solidFill>
                  <a:srgbClr val="013DDC"/>
                </a:solidFill>
                <a:latin typeface="Berlin Sans FB Demi" panose="020E0802020502020306" pitchFamily="34" charset="0"/>
                <a:ea typeface="Tahoma" panose="020B0604030504040204" pitchFamily="34" charset="0"/>
                <a:cs typeface="Tahoma" panose="020B0604030504040204" pitchFamily="34" charset="0"/>
              </a:rPr>
              <a:t>FORMING</a:t>
            </a:r>
            <a:r>
              <a:rPr lang="en-US" sz="5400" dirty="0">
                <a:solidFill>
                  <a:schemeClr val="tx1"/>
                </a:solidFill>
                <a:latin typeface="Berlin Sans FB Demi" panose="020E0802020502020306" pitchFamily="34" charset="0"/>
                <a:ea typeface="Tahoma" panose="020B0604030504040204" pitchFamily="34" charset="0"/>
                <a:cs typeface="Tahoma" panose="020B0604030504040204" pitchFamily="34" charset="0"/>
              </a:rPr>
              <a:t> THE LEARNER</a:t>
            </a:r>
          </a:p>
          <a:p>
            <a:pPr marL="50800" indent="0">
              <a:buNone/>
            </a:pPr>
            <a:endParaRPr lang="en-US" dirty="0"/>
          </a:p>
        </p:txBody>
      </p:sp>
    </p:spTree>
    <p:extLst>
      <p:ext uri="{BB962C8B-B14F-4D97-AF65-F5344CB8AC3E}">
        <p14:creationId xmlns:p14="http://schemas.microsoft.com/office/powerpoint/2010/main" val="473272651"/>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967565"/>
            <a:ext cx="12192000" cy="508236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descr="Business Thank-You Letter Examples"/>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3306727" y="1315092"/>
            <a:ext cx="5909192" cy="437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517635"/>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CCE4-AED2-7F33-4FBF-6E16366A7A8F}"/>
              </a:ext>
            </a:extLst>
          </p:cNvPr>
          <p:cNvSpPr>
            <a:spLocks noGrp="1"/>
          </p:cNvSpPr>
          <p:nvPr>
            <p:ph type="title"/>
          </p:nvPr>
        </p:nvSpPr>
        <p:spPr>
          <a:xfrm>
            <a:off x="838200" y="64655"/>
            <a:ext cx="10515600" cy="886690"/>
          </a:xfrm>
        </p:spPr>
        <p:txBody>
          <a:bodyPr/>
          <a:lstStyle/>
          <a:p>
            <a:r>
              <a:rPr lang="en-US" b="1" dirty="0"/>
              <a:t>                   Session Outcomes</a:t>
            </a:r>
            <a:endParaRPr lang="x-none" b="1" dirty="0"/>
          </a:p>
        </p:txBody>
      </p:sp>
      <p:sp>
        <p:nvSpPr>
          <p:cNvPr id="3" name="Text Placeholder 2">
            <a:extLst>
              <a:ext uri="{FF2B5EF4-FFF2-40B4-BE49-F238E27FC236}">
                <a16:creationId xmlns:a16="http://schemas.microsoft.com/office/drawing/2014/main" id="{9B8A64EA-19C3-CAA8-71AF-73F6A2015F6D}"/>
              </a:ext>
            </a:extLst>
          </p:cNvPr>
          <p:cNvSpPr>
            <a:spLocks noGrp="1"/>
          </p:cNvSpPr>
          <p:nvPr>
            <p:ph type="body" idx="1"/>
          </p:nvPr>
        </p:nvSpPr>
        <p:spPr>
          <a:xfrm>
            <a:off x="838200" y="1025236"/>
            <a:ext cx="10515600" cy="4868788"/>
          </a:xfrm>
        </p:spPr>
        <p:txBody>
          <a:bodyPr/>
          <a:lstStyle/>
          <a:p>
            <a:pPr marL="50800" indent="0">
              <a:buNone/>
            </a:pPr>
            <a:r>
              <a:rPr lang="en-US" sz="3200" dirty="0"/>
              <a:t>By the end of this session, participants should be able to;</a:t>
            </a:r>
          </a:p>
          <a:p>
            <a:pPr marL="565150" lvl="0" indent="-514350" algn="just">
              <a:buFont typeface="+mj-lt"/>
              <a:buAutoNum type="alphaLcParenR"/>
            </a:pPr>
            <a:r>
              <a:rPr lang="en-US" sz="3200" dirty="0"/>
              <a:t>explain the meaning of LSPs in the learning,</a:t>
            </a:r>
          </a:p>
          <a:p>
            <a:pPr marL="565150" lvl="0" indent="-514350" algn="just">
              <a:buFont typeface="+mj-lt"/>
              <a:buAutoNum type="alphaLcParenR"/>
            </a:pPr>
            <a:r>
              <a:rPr lang="en-US" sz="3200" dirty="0"/>
              <a:t>describe the significance of LSPs in achievement of educational outcomes among learners,</a:t>
            </a:r>
          </a:p>
          <a:p>
            <a:pPr marL="565150" lvl="0" indent="-514350" algn="just">
              <a:buFont typeface="+mj-lt"/>
              <a:buAutoNum type="alphaLcParenR"/>
            </a:pPr>
            <a:r>
              <a:rPr lang="en-US" sz="3200" dirty="0"/>
              <a:t>develop practical school-based strategies to enhance  implementation of LSPs,</a:t>
            </a:r>
          </a:p>
          <a:p>
            <a:pPr marL="565150" lvl="0" indent="-514350" algn="just">
              <a:buFont typeface="+mj-lt"/>
              <a:buAutoNum type="alphaLcParenR"/>
            </a:pPr>
            <a:r>
              <a:rPr lang="en-US" sz="3200" dirty="0"/>
              <a:t>acknowledge the importance of LSPs among Senior School learners.</a:t>
            </a:r>
          </a:p>
        </p:txBody>
      </p:sp>
    </p:spTree>
    <p:extLst>
      <p:ext uri="{BB962C8B-B14F-4D97-AF65-F5344CB8AC3E}">
        <p14:creationId xmlns:p14="http://schemas.microsoft.com/office/powerpoint/2010/main" val="404856392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CCE4-AED2-7F33-4FBF-6E16366A7A8F}"/>
              </a:ext>
            </a:extLst>
          </p:cNvPr>
          <p:cNvSpPr>
            <a:spLocks noGrp="1"/>
          </p:cNvSpPr>
          <p:nvPr>
            <p:ph type="title"/>
          </p:nvPr>
        </p:nvSpPr>
        <p:spPr>
          <a:xfrm>
            <a:off x="838200" y="0"/>
            <a:ext cx="10515600" cy="785091"/>
          </a:xfrm>
        </p:spPr>
        <p:txBody>
          <a:bodyPr/>
          <a:lstStyle/>
          <a:p>
            <a:r>
              <a:rPr lang="en-US" b="1" dirty="0"/>
              <a:t>Activity</a:t>
            </a:r>
            <a:endParaRPr lang="x-none" b="1" dirty="0"/>
          </a:p>
        </p:txBody>
      </p:sp>
      <p:sp>
        <p:nvSpPr>
          <p:cNvPr id="3" name="Text Placeholder 2">
            <a:extLst>
              <a:ext uri="{FF2B5EF4-FFF2-40B4-BE49-F238E27FC236}">
                <a16:creationId xmlns:a16="http://schemas.microsoft.com/office/drawing/2014/main" id="{9B8A64EA-19C3-CAA8-71AF-73F6A2015F6D}"/>
              </a:ext>
            </a:extLst>
          </p:cNvPr>
          <p:cNvSpPr>
            <a:spLocks noGrp="1"/>
          </p:cNvSpPr>
          <p:nvPr>
            <p:ph type="body" idx="1"/>
          </p:nvPr>
        </p:nvSpPr>
        <p:spPr>
          <a:xfrm>
            <a:off x="838200" y="1025236"/>
            <a:ext cx="10515600" cy="4720515"/>
          </a:xfrm>
        </p:spPr>
        <p:txBody>
          <a:bodyPr/>
          <a:lstStyle/>
          <a:p>
            <a:pPr marL="0" lvl="0" indent="0" eaLnBrk="0" fontAlgn="base" hangingPunct="0">
              <a:lnSpc>
                <a:spcPct val="100000"/>
              </a:lnSpc>
              <a:spcBef>
                <a:spcPct val="20000"/>
              </a:spcBef>
              <a:spcAft>
                <a:spcPct val="0"/>
              </a:spcAft>
              <a:buClrTx/>
              <a:buSzTx/>
              <a:buNone/>
            </a:pPr>
            <a:r>
              <a:rPr lang="en-US" sz="3600" kern="1200" dirty="0">
                <a:solidFill>
                  <a:prstClr val="black"/>
                </a:solidFill>
                <a:latin typeface="Calibri"/>
                <a:ea typeface="+mn-ea"/>
                <a:cs typeface="+mn-cs"/>
              </a:rPr>
              <a:t>In groups discuss the following and present in plenary:</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What are Learners Support Programmes</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Identify LSPs in your school</a:t>
            </a:r>
          </a:p>
          <a:p>
            <a:pPr marL="742950" lvl="0" indent="-742950" eaLnBrk="0" fontAlgn="base" hangingPunct="0">
              <a:lnSpc>
                <a:spcPct val="100000"/>
              </a:lnSpc>
              <a:spcBef>
                <a:spcPct val="20000"/>
              </a:spcBef>
              <a:spcAft>
                <a:spcPct val="0"/>
              </a:spcAft>
              <a:buClrTx/>
              <a:buSzTx/>
              <a:buAutoNum type="arabicPeriod"/>
            </a:pPr>
            <a:r>
              <a:rPr lang="en-US" sz="3600" kern="1200" dirty="0">
                <a:solidFill>
                  <a:prstClr val="black"/>
                </a:solidFill>
                <a:latin typeface="Calibri"/>
                <a:ea typeface="+mn-ea"/>
                <a:cs typeface="+mn-cs"/>
              </a:rPr>
              <a:t>Discuss the importance of the LSPs identified to learners</a:t>
            </a:r>
          </a:p>
        </p:txBody>
      </p:sp>
    </p:spTree>
    <p:extLst>
      <p:ext uri="{BB962C8B-B14F-4D97-AF65-F5344CB8AC3E}">
        <p14:creationId xmlns:p14="http://schemas.microsoft.com/office/powerpoint/2010/main" val="21266548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118"/>
            <a:ext cx="10515600" cy="1057619"/>
          </a:xfrm>
        </p:spPr>
        <p:txBody>
          <a:bodyPr/>
          <a:lstStyle/>
          <a:p>
            <a:r>
              <a:rPr lang="en-US" dirty="0"/>
              <a:t>The Concept of LSPs</a:t>
            </a:r>
          </a:p>
        </p:txBody>
      </p:sp>
      <p:sp>
        <p:nvSpPr>
          <p:cNvPr id="4" name="Rectangle 3"/>
          <p:cNvSpPr/>
          <p:nvPr/>
        </p:nvSpPr>
        <p:spPr>
          <a:xfrm>
            <a:off x="1002536" y="877141"/>
            <a:ext cx="10146534" cy="6063198"/>
          </a:xfrm>
          <a:prstGeom prst="rect">
            <a:avLst/>
          </a:prstGeom>
        </p:spPr>
        <p:txBody>
          <a:bodyPr wrap="square">
            <a:spAutoFit/>
          </a:bodyPr>
          <a:lstStyle/>
          <a:p>
            <a:pPr marL="342900" indent="-342900">
              <a:buFont typeface="Arial" panose="020B0604020202020204" pitchFamily="34" charset="0"/>
              <a:buChar char="•"/>
            </a:pPr>
            <a:r>
              <a:rPr lang="en-GB" sz="2400" b="1" dirty="0">
                <a:latin typeface="Times New Roman" panose="02020603050405020304" pitchFamily="18" charset="0"/>
                <a:ea typeface="Times New Roman" panose="02020603050405020304" pitchFamily="18" charset="0"/>
                <a:cs typeface="Times New Roman" panose="02020603050405020304" pitchFamily="18" charset="0"/>
              </a:rPr>
              <a:t>Learner Support Programmes (LSPs)</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structured  Non Formal Programmes (NFPs) which aim at linking education to the learner`s everyday life, equipping them with competences necessary for moulding responsible, adaptive, motivated and innovative individuals.</a:t>
            </a:r>
          </a:p>
          <a:p>
            <a:pPr marL="342900" indent="-342900">
              <a:buFont typeface="Arial" panose="020B0604020202020204" pitchFamily="34" charset="0"/>
              <a:buChar char="•"/>
            </a:pP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NFPs </a:t>
            </a:r>
            <a:r>
              <a:rPr lang="en-GB" sz="2400" dirty="0">
                <a:latin typeface="Times New Roman" panose="02020603050405020304" pitchFamily="18" charset="0"/>
                <a:cs typeface="Times New Roman" panose="02020603050405020304" pitchFamily="18" charset="0"/>
              </a:rPr>
              <a:t> refer to any organised, structured and systematic learning activities, which take place outside the classroom setting</a:t>
            </a:r>
          </a:p>
          <a:p>
            <a:pPr marL="342900" indent="-342900">
              <a:buFont typeface="Arial" panose="020B0604020202020204" pitchFamily="34" charset="0"/>
              <a:buChar char="•"/>
            </a:pPr>
            <a:endParaRPr lang="en-GB"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NFPs include: co-curricular activities such as Kenya Music Festival, Science and technology and Engineering fair, Kenya National Drama and Film Festival, games and sports and LSPs</a:t>
            </a:r>
          </a:p>
          <a:p>
            <a:pPr marL="457200" indent="-457200">
              <a:buFont typeface="Arial" panose="020B0604020202020204" pitchFamily="34" charset="0"/>
              <a:buChar char="•"/>
            </a:pPr>
            <a:endParaRPr lang="en-GB"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Every learner should be encouraged to participate in at least </a:t>
            </a:r>
            <a:r>
              <a:rPr lang="en-GB" sz="2400" b="1" dirty="0">
                <a:latin typeface="Times New Roman" panose="02020603050405020304" pitchFamily="18" charset="0"/>
                <a:cs typeface="Times New Roman" panose="02020603050405020304" pitchFamily="18" charset="0"/>
              </a:rPr>
              <a:t>one </a:t>
            </a:r>
            <a:r>
              <a:rPr lang="en-GB" sz="2400" dirty="0">
                <a:latin typeface="Times New Roman" panose="02020603050405020304" pitchFamily="18" charset="0"/>
                <a:cs typeface="Times New Roman" panose="02020603050405020304" pitchFamily="18" charset="0"/>
              </a:rPr>
              <a:t>co-curricular activity.</a:t>
            </a:r>
          </a:p>
          <a:p>
            <a:endParaRPr lang="en-GB" sz="24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022198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9106"/>
          </a:xfrm>
        </p:spPr>
        <p:txBody>
          <a:bodyPr/>
          <a:lstStyle/>
          <a:p>
            <a:r>
              <a:rPr lang="en-US" b="1" dirty="0"/>
              <a:t>Activity</a:t>
            </a:r>
          </a:p>
        </p:txBody>
      </p:sp>
      <p:sp>
        <p:nvSpPr>
          <p:cNvPr id="3" name="Text Placeholder 2"/>
          <p:cNvSpPr>
            <a:spLocks noGrp="1"/>
          </p:cNvSpPr>
          <p:nvPr>
            <p:ph type="body" idx="1"/>
          </p:nvPr>
        </p:nvSpPr>
        <p:spPr>
          <a:xfrm>
            <a:off x="838200" y="933260"/>
            <a:ext cx="10515600" cy="4351200"/>
          </a:xfrm>
        </p:spPr>
        <p:txBody>
          <a:bodyPr/>
          <a:lstStyle/>
          <a:p>
            <a:pPr marL="50800" indent="0">
              <a:buNone/>
            </a:pPr>
            <a:r>
              <a:rPr lang="en-US" dirty="0"/>
              <a:t>In groups do the following and present in plenary:</a:t>
            </a:r>
          </a:p>
          <a:p>
            <a:pPr marL="565150" indent="-514350">
              <a:buFont typeface="+mj-lt"/>
              <a:buAutoNum type="arabicPeriod"/>
            </a:pPr>
            <a:endParaRPr lang="en-US" dirty="0"/>
          </a:p>
          <a:p>
            <a:pPr marL="565150" indent="-514350">
              <a:buFont typeface="+mj-lt"/>
              <a:buAutoNum type="arabicPeriod"/>
            </a:pPr>
            <a:r>
              <a:rPr lang="en-US" dirty="0"/>
              <a:t>What strategies do you employ in your school to ensure every learner participate</a:t>
            </a:r>
            <a:r>
              <a:rPr lang="en-US" dirty="0">
                <a:solidFill>
                  <a:schemeClr val="tx1"/>
                </a:solidFill>
              </a:rPr>
              <a:t>s</a:t>
            </a:r>
            <a:r>
              <a:rPr lang="en-US" dirty="0"/>
              <a:t> in any co-curricular activity?</a:t>
            </a:r>
          </a:p>
          <a:p>
            <a:pPr marL="565150" indent="-514350">
              <a:buFont typeface="+mj-lt"/>
              <a:buAutoNum type="arabicPeriod"/>
            </a:pPr>
            <a:endParaRPr lang="en-US" dirty="0"/>
          </a:p>
          <a:p>
            <a:pPr marL="565150" indent="-514350">
              <a:buFont typeface="+mj-lt"/>
              <a:buAutoNum type="arabicPeriod"/>
            </a:pPr>
            <a:r>
              <a:rPr lang="en-US" dirty="0"/>
              <a:t>Why is it important to ensure all learners participate in at least one co-curricular activity?</a:t>
            </a:r>
          </a:p>
        </p:txBody>
      </p:sp>
    </p:spTree>
    <p:extLst>
      <p:ext uri="{BB962C8B-B14F-4D97-AF65-F5344CB8AC3E}">
        <p14:creationId xmlns:p14="http://schemas.microsoft.com/office/powerpoint/2010/main" val="316876272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287" y="176271"/>
            <a:ext cx="11166513" cy="716096"/>
          </a:xfrm>
        </p:spPr>
        <p:txBody>
          <a:bodyPr/>
          <a:lstStyle/>
          <a:p>
            <a:r>
              <a:rPr lang="en-US" sz="4000" b="1" dirty="0"/>
              <a:t>Learner Support Programmes in Senior School</a:t>
            </a:r>
          </a:p>
        </p:txBody>
      </p:sp>
      <p:sp>
        <p:nvSpPr>
          <p:cNvPr id="3" name="Text Placeholder 2"/>
          <p:cNvSpPr>
            <a:spLocks noGrp="1"/>
          </p:cNvSpPr>
          <p:nvPr>
            <p:ph type="body" idx="1"/>
          </p:nvPr>
        </p:nvSpPr>
        <p:spPr>
          <a:xfrm>
            <a:off x="606846" y="922243"/>
            <a:ext cx="10515600" cy="4351200"/>
          </a:xfrm>
        </p:spPr>
        <p:txBody>
          <a:bodyPr/>
          <a:lstStyle/>
          <a:p>
            <a:pPr marL="50800" indent="0">
              <a:buNone/>
            </a:pPr>
            <a:r>
              <a:rPr lang="en-US" b="1" dirty="0"/>
              <a:t>Activity:</a:t>
            </a:r>
          </a:p>
          <a:p>
            <a:pPr marL="50800" indent="0">
              <a:buNone/>
            </a:pPr>
            <a:r>
              <a:rPr lang="en-US" dirty="0"/>
              <a:t>In  groups:</a:t>
            </a:r>
          </a:p>
          <a:p>
            <a:pPr marL="50800" indent="0">
              <a:buNone/>
            </a:pPr>
            <a:endParaRPr lang="en-US" dirty="0"/>
          </a:p>
          <a:p>
            <a:pPr marL="565150" indent="-514350">
              <a:buAutoNum type="arabicPeriod"/>
            </a:pPr>
            <a:r>
              <a:rPr lang="en-US" dirty="0"/>
              <a:t>Identify the LSPs implemented in your schools</a:t>
            </a:r>
          </a:p>
          <a:p>
            <a:pPr marL="565150" indent="-514350">
              <a:buAutoNum type="arabicPeriod"/>
            </a:pPr>
            <a:endParaRPr lang="en-US" dirty="0"/>
          </a:p>
          <a:p>
            <a:pPr marL="565150" indent="-514350">
              <a:buAutoNum type="arabicPeriod"/>
            </a:pPr>
            <a:r>
              <a:rPr lang="en-US" dirty="0"/>
              <a:t>Discuss the benefits of the LSPs identified in 1, to learners at Senior School</a:t>
            </a:r>
          </a:p>
          <a:p>
            <a:pPr marL="565150" indent="-514350">
              <a:buAutoNum type="arabicPeriod"/>
            </a:pPr>
            <a:endParaRPr lang="en-US" dirty="0"/>
          </a:p>
        </p:txBody>
      </p:sp>
    </p:spTree>
    <p:extLst>
      <p:ext uri="{BB962C8B-B14F-4D97-AF65-F5344CB8AC3E}">
        <p14:creationId xmlns:p14="http://schemas.microsoft.com/office/powerpoint/2010/main" val="4091933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219"/>
            <a:ext cx="10515600" cy="859316"/>
          </a:xfrm>
        </p:spPr>
        <p:txBody>
          <a:bodyPr/>
          <a:lstStyle/>
          <a:p>
            <a:r>
              <a:rPr lang="en-US" sz="3600" b="1" dirty="0"/>
              <a:t>Learners Support Programmes for Senior School</a:t>
            </a:r>
          </a:p>
        </p:txBody>
      </p:sp>
      <p:sp>
        <p:nvSpPr>
          <p:cNvPr id="3" name="Text Placeholder 2"/>
          <p:cNvSpPr>
            <a:spLocks noGrp="1"/>
          </p:cNvSpPr>
          <p:nvPr>
            <p:ph type="body" idx="1"/>
          </p:nvPr>
        </p:nvSpPr>
        <p:spPr>
          <a:xfrm>
            <a:off x="838200" y="575211"/>
            <a:ext cx="10515600" cy="6282789"/>
          </a:xfrm>
        </p:spPr>
        <p:txBody>
          <a:bodyPr/>
          <a:lstStyle/>
          <a:p>
            <a:pPr marL="50800" indent="0">
              <a:buNone/>
            </a:pPr>
            <a:r>
              <a:rPr lang="en-US" b="1" dirty="0">
                <a:solidFill>
                  <a:schemeClr val="tx1"/>
                </a:solidFill>
              </a:rPr>
              <a:t>Guidance and Counselling services </a:t>
            </a:r>
            <a:r>
              <a:rPr lang="en-US" dirty="0">
                <a:solidFill>
                  <a:schemeClr val="tx1"/>
                </a:solidFill>
              </a:rPr>
              <a:t>: </a:t>
            </a:r>
          </a:p>
          <a:p>
            <a:pPr algn="just"/>
            <a:r>
              <a:rPr lang="en-US" dirty="0">
                <a:solidFill>
                  <a:schemeClr val="tx1"/>
                </a:solidFill>
              </a:rPr>
              <a:t>Guidance entails advising, guiding, leading, supporting, and assisting learners in solving problems and exploring available opportunities. </a:t>
            </a:r>
          </a:p>
          <a:p>
            <a:pPr algn="just"/>
            <a:r>
              <a:rPr lang="en-US" dirty="0">
                <a:solidFill>
                  <a:schemeClr val="tx1"/>
                </a:solidFill>
              </a:rPr>
              <a:t>Counselling services aim at helping learners make informed decisions, express emotions,  learn to solve and cope with personal issues such family conflicts, developmental challenges, drug and substance abuse, mental health issues among other issues</a:t>
            </a:r>
          </a:p>
          <a:p>
            <a:pPr algn="just"/>
            <a:r>
              <a:rPr lang="en-US" dirty="0">
                <a:solidFill>
                  <a:schemeClr val="tx1"/>
                </a:solidFill>
              </a:rPr>
              <a:t>There should be established and well-structured G&amp;C department and programs to support learner’s well-being in order to achieve the intended education outcomes.</a:t>
            </a:r>
          </a:p>
          <a:p>
            <a:pPr marL="50800" indent="0">
              <a:buNone/>
            </a:pPr>
            <a:endParaRPr lang="en-US" dirty="0"/>
          </a:p>
        </p:txBody>
      </p:sp>
    </p:spTree>
    <p:extLst>
      <p:ext uri="{BB962C8B-B14F-4D97-AF65-F5344CB8AC3E}">
        <p14:creationId xmlns:p14="http://schemas.microsoft.com/office/powerpoint/2010/main" val="17932891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04" y="100720"/>
            <a:ext cx="10515600" cy="70351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122104" y="690886"/>
            <a:ext cx="11616506" cy="5744203"/>
          </a:xfrm>
        </p:spPr>
        <p:txBody>
          <a:bodyPr/>
          <a:lstStyle/>
          <a:p>
            <a:pPr marL="50800" indent="0" algn="just">
              <a:buNone/>
            </a:pPr>
            <a:r>
              <a:rPr lang="en-US" b="1" dirty="0">
                <a:solidFill>
                  <a:schemeClr val="tx1"/>
                </a:solidFill>
              </a:rPr>
              <a:t>Career Guidance:</a:t>
            </a:r>
          </a:p>
          <a:p>
            <a:pPr algn="just"/>
            <a:r>
              <a:rPr lang="en-US" dirty="0">
                <a:solidFill>
                  <a:schemeClr val="tx1"/>
                </a:solidFill>
              </a:rPr>
              <a:t>This entails activities and services designed to assist learners to make informed educational, occupational and vocational choices.</a:t>
            </a:r>
          </a:p>
          <a:p>
            <a:pPr algn="just"/>
            <a:r>
              <a:rPr lang="en-US" dirty="0">
                <a:solidFill>
                  <a:schemeClr val="tx1"/>
                </a:solidFill>
              </a:rPr>
              <a:t>Activities such as job shadowing and real-world experiences can help learners make informed career choices.</a:t>
            </a:r>
          </a:p>
          <a:p>
            <a:pPr marL="50800" indent="0" algn="just">
              <a:buNone/>
            </a:pPr>
            <a:r>
              <a:rPr lang="en-US" b="1" dirty="0">
                <a:solidFill>
                  <a:schemeClr val="tx1"/>
                </a:solidFill>
              </a:rPr>
              <a:t>Mentorship  and Peer Education Programmes</a:t>
            </a:r>
          </a:p>
          <a:p>
            <a:pPr marL="50800" indent="0" algn="just">
              <a:buNone/>
            </a:pPr>
            <a:r>
              <a:rPr lang="en-US" dirty="0">
                <a:solidFill>
                  <a:schemeClr val="tx1"/>
                </a:solidFill>
              </a:rPr>
              <a:t>Learners should be connected with more experienced persons such as teachers or peers to support them grow personally, academically and socially, </a:t>
            </a:r>
          </a:p>
          <a:p>
            <a:pPr algn="just"/>
            <a:r>
              <a:rPr lang="en-US" dirty="0">
                <a:solidFill>
                  <a:schemeClr val="tx1"/>
                </a:solidFill>
              </a:rPr>
              <a:t>Senior schools should establish well coordinated Career and Mentorship programmes </a:t>
            </a:r>
          </a:p>
          <a:p>
            <a:pPr marL="50800" indent="0" algn="just">
              <a:buNone/>
            </a:pPr>
            <a:endParaRPr lang="en-US" dirty="0"/>
          </a:p>
          <a:p>
            <a:pPr algn="just"/>
            <a:endParaRPr lang="en-US" sz="2300" dirty="0">
              <a:solidFill>
                <a:srgbClr val="FF0000"/>
              </a:solidFill>
            </a:endParaRPr>
          </a:p>
        </p:txBody>
      </p:sp>
    </p:spTree>
    <p:extLst>
      <p:ext uri="{BB962C8B-B14F-4D97-AF65-F5344CB8AC3E}">
        <p14:creationId xmlns:p14="http://schemas.microsoft.com/office/powerpoint/2010/main" val="4042050461"/>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205" y="188856"/>
            <a:ext cx="10515600" cy="527241"/>
          </a:xfrm>
        </p:spPr>
        <p:txBody>
          <a:bodyPr/>
          <a:lstStyle/>
          <a:p>
            <a:r>
              <a:rPr lang="en-US" b="1" dirty="0"/>
              <a:t>Learners Support Programmes </a:t>
            </a:r>
            <a:r>
              <a:rPr lang="en-US" b="1" dirty="0" err="1"/>
              <a:t>Cont</a:t>
            </a:r>
            <a:r>
              <a:rPr lang="en-US" b="1" dirty="0"/>
              <a:t>…</a:t>
            </a:r>
            <a:endParaRPr lang="en-US" dirty="0"/>
          </a:p>
        </p:txBody>
      </p:sp>
      <p:sp>
        <p:nvSpPr>
          <p:cNvPr id="3" name="Text Placeholder 2"/>
          <p:cNvSpPr>
            <a:spLocks noGrp="1"/>
          </p:cNvSpPr>
          <p:nvPr>
            <p:ph type="body" idx="1"/>
          </p:nvPr>
        </p:nvSpPr>
        <p:spPr>
          <a:xfrm>
            <a:off x="792480" y="942072"/>
            <a:ext cx="10515600" cy="4761498"/>
          </a:xfrm>
        </p:spPr>
        <p:txBody>
          <a:bodyPr/>
          <a:lstStyle/>
          <a:p>
            <a:pPr marL="50800" indent="0">
              <a:buNone/>
            </a:pPr>
            <a:r>
              <a:rPr lang="en-US" b="1" dirty="0"/>
              <a:t>Chaplaincy and Pastoral Programmes and Instructions (PPI)</a:t>
            </a:r>
            <a:r>
              <a:rPr lang="en-US" dirty="0"/>
              <a:t> </a:t>
            </a:r>
          </a:p>
          <a:p>
            <a:r>
              <a:rPr lang="en-US" dirty="0"/>
              <a:t>They are essential in supporting learner`s character formation. </a:t>
            </a:r>
          </a:p>
          <a:p>
            <a:r>
              <a:rPr lang="en-US" dirty="0"/>
              <a:t>PPI should be time tabled and coordinated in terms of content and activities to be undertaken every week</a:t>
            </a:r>
          </a:p>
          <a:p>
            <a:pPr marL="50800" indent="0" algn="just">
              <a:buNone/>
            </a:pPr>
            <a:r>
              <a:rPr lang="en-US" b="1" dirty="0">
                <a:solidFill>
                  <a:schemeClr val="tx1"/>
                </a:solidFill>
              </a:rPr>
              <a:t>Task: </a:t>
            </a:r>
          </a:p>
          <a:p>
            <a:pPr marL="508000" indent="-457200" algn="just">
              <a:buAutoNum type="arabicPeriod"/>
            </a:pPr>
            <a:r>
              <a:rPr lang="en-US" dirty="0">
                <a:solidFill>
                  <a:schemeClr val="tx1"/>
                </a:solidFill>
              </a:rPr>
              <a:t>Discuss strategies for effective implementation of Career, Mentorship, Peer education and Chaplaincy programmes</a:t>
            </a:r>
          </a:p>
          <a:p>
            <a:pPr marL="508000" indent="-457200" algn="just">
              <a:buAutoNum type="arabicPeriod"/>
            </a:pPr>
            <a:r>
              <a:rPr lang="en-US" dirty="0">
                <a:solidFill>
                  <a:schemeClr val="tx1"/>
                </a:solidFill>
              </a:rPr>
              <a:t>What are the benefits of Career and Mentorship programmes to Senior School Learners?</a:t>
            </a:r>
          </a:p>
          <a:p>
            <a:pPr marL="508000" indent="-457200" algn="just">
              <a:buAutoNum type="arabicPeriod"/>
            </a:pPr>
            <a:r>
              <a:rPr lang="en-US" dirty="0">
                <a:solidFill>
                  <a:schemeClr val="tx1"/>
                </a:solidFill>
              </a:rPr>
              <a:t>Present your work in plenary</a:t>
            </a:r>
          </a:p>
          <a:p>
            <a:endParaRPr lang="en-US" dirty="0"/>
          </a:p>
        </p:txBody>
      </p:sp>
    </p:spTree>
    <p:extLst>
      <p:ext uri="{BB962C8B-B14F-4D97-AF65-F5344CB8AC3E}">
        <p14:creationId xmlns:p14="http://schemas.microsoft.com/office/powerpoint/2010/main" val="282510266"/>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1039</Words>
  <Application>Microsoft Office PowerPoint</Application>
  <PresentationFormat>Widescreen</PresentationFormat>
  <Paragraphs>110</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Agency FB</vt:lpstr>
      <vt:lpstr>Arial</vt:lpstr>
      <vt:lpstr>Berlin Sans FB Demi</vt:lpstr>
      <vt:lpstr>Calibri</vt:lpstr>
      <vt:lpstr>Cambria</vt:lpstr>
      <vt:lpstr>Times New Roman</vt:lpstr>
      <vt:lpstr>Office Theme</vt:lpstr>
      <vt:lpstr>PowerPoint Presentation</vt:lpstr>
      <vt:lpstr>                   Session Outcomes</vt:lpstr>
      <vt:lpstr>Activity</vt:lpstr>
      <vt:lpstr>The Concept of LSPs</vt:lpstr>
      <vt:lpstr>Activity</vt:lpstr>
      <vt:lpstr>Learner Support Programmes in Senior School</vt:lpstr>
      <vt:lpstr>Learners Support Programmes for Senior School</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Learners Support Programmes Cont…</vt:lpstr>
      <vt:lpstr>                       Activity</vt:lpstr>
      <vt:lpstr>Parting Shot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joan kamau</cp:lastModifiedBy>
  <cp:revision>28</cp:revision>
  <dcterms:modified xsi:type="dcterms:W3CDTF">2025-08-03T18:39:50Z</dcterms:modified>
</cp:coreProperties>
</file>